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7"/>
  </p:notesMasterIdLst>
  <p:handoutMasterIdLst>
    <p:handoutMasterId r:id="rId18"/>
  </p:handoutMasterIdLst>
  <p:sldIdLst>
    <p:sldId id="292" r:id="rId5"/>
    <p:sldId id="291" r:id="rId6"/>
    <p:sldId id="295" r:id="rId7"/>
    <p:sldId id="296" r:id="rId8"/>
    <p:sldId id="300" r:id="rId9"/>
    <p:sldId id="297" r:id="rId10"/>
    <p:sldId id="301" r:id="rId11"/>
    <p:sldId id="302" r:id="rId12"/>
    <p:sldId id="304" r:id="rId13"/>
    <p:sldId id="303" r:id="rId14"/>
    <p:sldId id="299" r:id="rId15"/>
    <p:sldId id="293" r:id="rId16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03A"/>
    <a:srgbClr val="113F6F"/>
    <a:srgbClr val="00ACB6"/>
    <a:srgbClr val="013D61"/>
    <a:srgbClr val="515083"/>
    <a:srgbClr val="2F305C"/>
    <a:srgbClr val="3C4798"/>
    <a:srgbClr val="E68637"/>
    <a:srgbClr val="F6A287"/>
    <a:srgbClr val="E98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05/05/2025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05/05/2025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60941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B1EF3D6-F267-5A27-D435-C5005BA4AA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" b="1411"/>
          <a:stretch/>
        </p:blipFill>
        <p:spPr>
          <a:xfrm>
            <a:off x="0" y="-3841"/>
            <a:ext cx="4984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DFAB8DF2-5E8E-AAC9-5CFB-04F9609C1AF6}"/>
              </a:ext>
            </a:extLst>
          </p:cNvPr>
          <p:cNvSpPr/>
          <p:nvPr userDrawn="1"/>
        </p:nvSpPr>
        <p:spPr>
          <a:xfrm rot="16200000">
            <a:off x="6073140" y="60104"/>
            <a:ext cx="45719" cy="1219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0775C3D-C100-72AE-04FB-C04AC0D7DE43}"/>
              </a:ext>
            </a:extLst>
          </p:cNvPr>
          <p:cNvSpPr/>
          <p:nvPr userDrawn="1"/>
        </p:nvSpPr>
        <p:spPr>
          <a:xfrm>
            <a:off x="0" y="6174807"/>
            <a:ext cx="12192000" cy="683193"/>
          </a:xfrm>
          <a:prstGeom prst="rect">
            <a:avLst/>
          </a:prstGeom>
          <a:solidFill>
            <a:srgbClr val="113F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434494" y="-124691"/>
            <a:ext cx="2857500" cy="629949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5E029AD-6703-A540-841D-BE7462E7B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4807"/>
            <a:ext cx="3707476" cy="683193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D1867750-EA89-EFEA-40CB-4FA8E18FEF5A}"/>
              </a:ext>
            </a:extLst>
          </p:cNvPr>
          <p:cNvSpPr/>
          <p:nvPr userDrawn="1"/>
        </p:nvSpPr>
        <p:spPr>
          <a:xfrm rot="16200000">
            <a:off x="6073140" y="76728"/>
            <a:ext cx="45719" cy="12191999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05/05/2025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10" Type="http://schemas.openxmlformats.org/officeDocument/2006/relationships/image" Target="../media/image31.png"/><Relationship Id="rId4" Type="http://schemas.openxmlformats.org/officeDocument/2006/relationships/image" Target="../media/image25.jpg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ROBOTIC 	SURGERY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it-IT" sz="2800" b="1" dirty="0">
                <a:solidFill>
                  <a:srgbClr val="00A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Carlo Nagliati</a:t>
            </a:r>
          </a:p>
          <a:p>
            <a:r>
              <a:rPr lang="it-IT" sz="2800" b="1" dirty="0">
                <a:solidFill>
                  <a:srgbClr val="00A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 </a:t>
            </a:r>
            <a:r>
              <a:rPr lang="it-IT" sz="2800" b="1" dirty="0" err="1">
                <a:solidFill>
                  <a:srgbClr val="00A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Obesity</a:t>
            </a:r>
            <a:r>
              <a:rPr lang="it-IT" sz="2800" b="1" dirty="0">
                <a:solidFill>
                  <a:srgbClr val="00A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dirty="0" err="1">
                <a:solidFill>
                  <a:srgbClr val="00A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</a:t>
            </a:r>
            <a:r>
              <a:rPr lang="it-IT" sz="2800" b="1" dirty="0">
                <a:solidFill>
                  <a:srgbClr val="00A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800" b="1" dirty="0" err="1">
                <a:solidFill>
                  <a:srgbClr val="00A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gorizia</a:t>
            </a:r>
            <a:endParaRPr lang="it-IT" sz="2800" b="1" dirty="0">
              <a:solidFill>
                <a:srgbClr val="00AC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EA5B7587-1749-4904-A458-7CDAC9EC15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675" y="241153"/>
            <a:ext cx="1174459" cy="66063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C3E4845-820A-458A-A11E-CEAA4C91AF01}"/>
              </a:ext>
            </a:extLst>
          </p:cNvPr>
          <p:cNvSpPr txBox="1"/>
          <p:nvPr/>
        </p:nvSpPr>
        <p:spPr>
          <a:xfrm>
            <a:off x="570451" y="1174458"/>
            <a:ext cx="1129158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CONCLUSIONI ?..</a:t>
            </a:r>
          </a:p>
          <a:p>
            <a:endParaRPr lang="it-IT" sz="2800" dirty="0"/>
          </a:p>
          <a:p>
            <a:r>
              <a:rPr lang="it-IT" sz="2800" dirty="0"/>
              <a:t>……</a:t>
            </a:r>
            <a:endParaRPr lang="it-IT" sz="2800" i="1" dirty="0"/>
          </a:p>
          <a:p>
            <a:endParaRPr lang="it-IT" sz="2800" dirty="0"/>
          </a:p>
          <a:p>
            <a:endParaRPr lang="it-IT" sz="2800" dirty="0"/>
          </a:p>
          <a:p>
            <a:r>
              <a:rPr lang="it-IT" sz="2800" b="1" dirty="0"/>
              <a:t>CONSIDERAZIONI</a:t>
            </a:r>
          </a:p>
          <a:p>
            <a:endParaRPr lang="it-IT" sz="28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Il trend degli interventi robotici è in crescita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Tendenza a un «confronto» fra robotica e laparoscopia</a:t>
            </a:r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590541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EA5B7587-1749-4904-A458-7CDAC9EC15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675" y="241153"/>
            <a:ext cx="1174459" cy="66063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A59B842-0FC6-4851-8A9E-0B90ABCD2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0889">
            <a:off x="722562" y="610565"/>
            <a:ext cx="4158752" cy="2873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5E64FA4-9DB9-44B3-BC90-F466BB22DA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3424299"/>
            <a:ext cx="1949929" cy="2550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B3D244F-B3F8-46C6-9B78-9E23387B49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2301">
            <a:off x="5645128" y="549662"/>
            <a:ext cx="3753494" cy="3002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FA8AF806-321E-4F81-9069-D7DEFC690C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9427">
            <a:off x="2107852" y="3710491"/>
            <a:ext cx="1698095" cy="1698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47CB8260-2103-43ED-A24A-29203C2DE2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0237">
            <a:off x="6130695" y="3653993"/>
            <a:ext cx="1865376" cy="1865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A150367A-1354-4F61-AB44-7759C6C5B31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737" y="4718835"/>
            <a:ext cx="1376577" cy="868233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E4C17F5C-3344-4E75-A6C1-B1889174F84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47" y="4911593"/>
            <a:ext cx="857307" cy="618863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FC507E3C-399E-4402-B9D2-03D8C7C5C6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2323">
            <a:off x="3648889" y="1806302"/>
            <a:ext cx="3158127" cy="210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2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E4F4879-D87F-4951-AC34-0251A1B22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364" y="3363985"/>
            <a:ext cx="2993636" cy="3227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0506947-BBA4-4ED2-96B9-231C3C94D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8" y="241153"/>
            <a:ext cx="7905302" cy="297810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A07CB12-75E0-4AA5-B45D-22B10F839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861" y="2718033"/>
            <a:ext cx="5847273" cy="2919369"/>
          </a:xfrm>
          <a:prstGeom prst="rect">
            <a:avLst/>
          </a:prstGeom>
        </p:spPr>
      </p:pic>
      <p:sp>
        <p:nvSpPr>
          <p:cNvPr id="8" name="Ovale 7">
            <a:extLst>
              <a:ext uri="{FF2B5EF4-FFF2-40B4-BE49-F238E27FC236}">
                <a16:creationId xmlns:a16="http://schemas.microsoft.com/office/drawing/2014/main" id="{07EA8EA6-AAEF-4663-B298-755ECBED9076}"/>
              </a:ext>
            </a:extLst>
          </p:cNvPr>
          <p:cNvSpPr/>
          <p:nvPr/>
        </p:nvSpPr>
        <p:spPr>
          <a:xfrm>
            <a:off x="5869420" y="2502002"/>
            <a:ext cx="2248250" cy="1434518"/>
          </a:xfrm>
          <a:prstGeom prst="ellipse">
            <a:avLst/>
          </a:prstGeom>
          <a:noFill/>
          <a:ln w="57150">
            <a:solidFill>
              <a:srgbClr val="F3703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FCA6534-09BC-4934-9303-6924DDA610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40" y="3858935"/>
            <a:ext cx="4463948" cy="1887254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A5B7587-1749-4904-A458-7CDAC9EC15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675" y="241153"/>
            <a:ext cx="1174459" cy="66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EA5B7587-1749-4904-A458-7CDAC9EC15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675" y="241153"/>
            <a:ext cx="1174459" cy="66063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7981D5F-2461-4304-92BC-28562ABAC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96" y="508932"/>
            <a:ext cx="5438251" cy="266069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6D738BA-9E29-40D4-85A2-4D77C29740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104" y="3573710"/>
            <a:ext cx="5431908" cy="232410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F0DF9AD8-D1F1-4EB0-87C7-B218E0DCBA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77316">
            <a:off x="8406491" y="740748"/>
            <a:ext cx="2832920" cy="196105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ABC4C4D-B966-4D67-AE5A-5CAADB1A80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673" y="2592498"/>
            <a:ext cx="7716327" cy="19624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50F717EB-DEB5-4094-948C-496123C06ED0}"/>
              </a:ext>
            </a:extLst>
          </p:cNvPr>
          <p:cNvSpPr/>
          <p:nvPr/>
        </p:nvSpPr>
        <p:spPr>
          <a:xfrm>
            <a:off x="1837189" y="2700700"/>
            <a:ext cx="1468083" cy="670970"/>
          </a:xfrm>
          <a:prstGeom prst="ellipse">
            <a:avLst/>
          </a:prstGeom>
          <a:noFill/>
          <a:ln w="57150">
            <a:solidFill>
              <a:srgbClr val="F3703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05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EA5B7587-1749-4904-A458-7CDAC9EC15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675" y="241153"/>
            <a:ext cx="1174459" cy="660633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0B51BAD2-85B8-4BB6-BA41-996241FFDD1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white">
          <a:xfrm>
            <a:off x="6567881" y="2758667"/>
            <a:ext cx="5029200" cy="2800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D16554C-5801-4918-9607-DC1333E067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77" y="571272"/>
            <a:ext cx="5712204" cy="267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0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EA5B7587-1749-4904-A458-7CDAC9EC15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675" y="241153"/>
            <a:ext cx="1174459" cy="660633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0B51BAD2-85B8-4BB6-BA41-996241FFDD1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white">
          <a:xfrm>
            <a:off x="7510015" y="812421"/>
            <a:ext cx="2419525" cy="134723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D16554C-5801-4918-9607-DC1333E067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77" y="571272"/>
            <a:ext cx="5712204" cy="267706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DEBD2B6-6F4D-435B-A14B-E5A0B62082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672" y="2340528"/>
            <a:ext cx="6024888" cy="35739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726C326-9DB2-49DB-B668-CFB4AEC006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048" y="4282930"/>
            <a:ext cx="1446402" cy="1446402"/>
          </a:xfrm>
          <a:prstGeom prst="rect">
            <a:avLst/>
          </a:prstGeom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5F906B94-C5A6-4C20-9644-F9B28A1FE546}"/>
              </a:ext>
            </a:extLst>
          </p:cNvPr>
          <p:cNvSpPr/>
          <p:nvPr/>
        </p:nvSpPr>
        <p:spPr>
          <a:xfrm>
            <a:off x="3421116" y="2525086"/>
            <a:ext cx="973123" cy="377505"/>
          </a:xfrm>
          <a:prstGeom prst="ellipse">
            <a:avLst/>
          </a:prstGeom>
          <a:noFill/>
          <a:ln w="57150">
            <a:solidFill>
              <a:srgbClr val="F3703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375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EA5B7587-1749-4904-A458-7CDAC9EC15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675" y="241153"/>
            <a:ext cx="1174459" cy="66063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D4D3A7B-C59D-4A14-BF8E-AA95EE613E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21" y="901786"/>
            <a:ext cx="7136497" cy="285230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8E5DEF6-638A-45B4-AC97-E05A74D3E6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080" y="3006260"/>
            <a:ext cx="4085439" cy="295520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842B8DC-FDCE-4A35-A911-3EFCC30F2B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658" y="3890991"/>
            <a:ext cx="23622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6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EA5B7587-1749-4904-A458-7CDAC9EC15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675" y="241153"/>
            <a:ext cx="1174459" cy="66063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3A8DED3-FDA4-4F6E-B214-13CA27CD40C4}"/>
              </a:ext>
            </a:extLst>
          </p:cNvPr>
          <p:cNvSpPr txBox="1"/>
          <p:nvPr/>
        </p:nvSpPr>
        <p:spPr>
          <a:xfrm>
            <a:off x="570451" y="1627464"/>
            <a:ext cx="1129158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CARLO NAGLIATI, </a:t>
            </a:r>
            <a:r>
              <a:rPr lang="it-IT" b="1" dirty="0" err="1"/>
              <a:t>disclosure</a:t>
            </a:r>
            <a:endParaRPr lang="it-IT" b="1" dirty="0"/>
          </a:p>
          <a:p>
            <a:endParaRPr lang="it-IT" dirty="0"/>
          </a:p>
          <a:p>
            <a:r>
              <a:rPr lang="it-IT" dirty="0"/>
              <a:t>14/12/2023 </a:t>
            </a:r>
          </a:p>
          <a:p>
            <a:r>
              <a:rPr lang="it-IT" dirty="0"/>
              <a:t>Intuitive </a:t>
            </a:r>
            <a:r>
              <a:rPr lang="it-IT" dirty="0" err="1"/>
              <a:t>Surgeon</a:t>
            </a:r>
            <a:r>
              <a:rPr lang="it-IT" dirty="0"/>
              <a:t> Led procedure Training, Paris</a:t>
            </a:r>
          </a:p>
          <a:p>
            <a:r>
              <a:rPr lang="it-IT" dirty="0"/>
              <a:t>TR 3000 </a:t>
            </a:r>
            <a:r>
              <a:rPr lang="it-IT" dirty="0" err="1"/>
              <a:t>Bariatric</a:t>
            </a:r>
            <a:r>
              <a:rPr lang="it-IT" dirty="0"/>
              <a:t> Procedure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i="1" dirty="0"/>
              <a:t>PS: ho chiesto anche se mi mandavano nel centro di Orleans ma non mi ci hanno mai mandato… però l’ho chiesto!..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A81FAAF-4864-40F1-8AD4-3B904597F7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13276"/>
            <a:ext cx="2875788" cy="375386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8B6C8C9-E050-4AAF-B12C-75C86C8F9F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722" y="1990313"/>
            <a:ext cx="2722252" cy="211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35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EA5B7587-1749-4904-A458-7CDAC9EC15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675" y="241153"/>
            <a:ext cx="1174459" cy="66063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25D1D6B-D00B-4644-8ACA-8992DF3B0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98" y="660633"/>
            <a:ext cx="5932591" cy="433138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89D672D-2A32-46DE-B82D-128B92ED7F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435" y="2006410"/>
            <a:ext cx="18002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394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EA5B7587-1749-4904-A458-7CDAC9EC15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675" y="241153"/>
            <a:ext cx="1174459" cy="66063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25D1D6B-D00B-4644-8ACA-8992DF3B0F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99" y="660634"/>
            <a:ext cx="2526662" cy="184471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89D672D-2A32-46DE-B82D-128B92ED7F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033" y="1779909"/>
            <a:ext cx="295893" cy="41800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39133E5-ECE1-435C-A3CA-2F42010BA4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37" y="1168861"/>
            <a:ext cx="7427767" cy="478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9928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11934</TotalTime>
  <Words>73</Words>
  <Application>Microsoft Office PowerPoint</Application>
  <PresentationFormat>Widescreen</PresentationFormat>
  <Paragraphs>27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RetrospectVTI</vt:lpstr>
      <vt:lpstr>ROBOTIC  SURGERY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Nagliati Carlo</cp:lastModifiedBy>
  <cp:revision>25</cp:revision>
  <dcterms:created xsi:type="dcterms:W3CDTF">2022-02-27T17:36:31Z</dcterms:created>
  <dcterms:modified xsi:type="dcterms:W3CDTF">2025-05-05T08:57:44Z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